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289" r:id="rId3"/>
    <p:sldId id="292" r:id="rId4"/>
    <p:sldId id="257" r:id="rId5"/>
    <p:sldId id="258" r:id="rId6"/>
    <p:sldId id="262" r:id="rId7"/>
    <p:sldId id="288" r:id="rId8"/>
    <p:sldId id="263" r:id="rId9"/>
    <p:sldId id="264" r:id="rId10"/>
    <p:sldId id="265" r:id="rId11"/>
    <p:sldId id="266" r:id="rId12"/>
    <p:sldId id="267" r:id="rId13"/>
    <p:sldId id="268" r:id="rId14"/>
    <p:sldId id="259" r:id="rId15"/>
    <p:sldId id="272" r:id="rId16"/>
    <p:sldId id="274" r:id="rId17"/>
    <p:sldId id="275" r:id="rId18"/>
    <p:sldId id="286" r:id="rId19"/>
    <p:sldId id="276" r:id="rId20"/>
    <p:sldId id="285" r:id="rId21"/>
    <p:sldId id="273" r:id="rId22"/>
    <p:sldId id="278" r:id="rId23"/>
    <p:sldId id="284" r:id="rId24"/>
    <p:sldId id="279" r:id="rId25"/>
    <p:sldId id="287" r:id="rId26"/>
    <p:sldId id="280" r:id="rId27"/>
    <p:sldId id="281" r:id="rId28"/>
    <p:sldId id="282" r:id="rId29"/>
    <p:sldId id="283" r:id="rId30"/>
    <p:sldId id="260" r:id="rId31"/>
    <p:sldId id="269" r:id="rId32"/>
    <p:sldId id="270" r:id="rId33"/>
    <p:sldId id="271" r:id="rId34"/>
    <p:sldId id="261" r:id="rId35"/>
    <p:sldId id="291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10/11/2016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10/11/2016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10/11/2016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10/11/2016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10/11/2016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10/11/2016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10/11/2016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10/11/2016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10/11/2016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10/11/2016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10/11/2016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10/11/2016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10/11/2016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10/11/2016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10/11/2016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10/11/2016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10/11/2016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10/11/2016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839725"/>
            <a:ext cx="8144134" cy="1373070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Robótica de competición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s-ES" dirty="0"/>
              <a:t>(</a:t>
            </a:r>
            <a:r>
              <a:rPr lang="es-ES" dirty="0" err="1"/>
              <a:t>Siguelíneas</a:t>
            </a:r>
            <a:r>
              <a:rPr lang="es-ES" dirty="0"/>
              <a:t> y </a:t>
            </a:r>
            <a:r>
              <a:rPr lang="es-ES" dirty="0" err="1"/>
              <a:t>minisumo</a:t>
            </a:r>
            <a:r>
              <a:rPr lang="es-ES" dirty="0"/>
              <a:t>)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629742" y="5511726"/>
            <a:ext cx="2067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Javier </a:t>
            </a:r>
            <a:r>
              <a:rPr lang="es-ES" dirty="0" err="1"/>
              <a:t>Baliñas</a:t>
            </a:r>
            <a:endParaRPr lang="es-ES" dirty="0"/>
          </a:p>
          <a:p>
            <a:pPr algn="ctr"/>
            <a:r>
              <a:rPr lang="es-ES" dirty="0"/>
              <a:t>Rubén Espino</a:t>
            </a:r>
          </a:p>
          <a:p>
            <a:pPr algn="ctr"/>
            <a:r>
              <a:rPr lang="es-ES" dirty="0"/>
              <a:t>Javier Isabel</a:t>
            </a:r>
          </a:p>
        </p:txBody>
      </p:sp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SENSORES DE DISTANCIA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856901"/>
          </a:xfrm>
          <a:prstGeom prst="rect">
            <a:avLst/>
          </a:prstGeom>
        </p:spPr>
        <p:txBody>
          <a:bodyPr vert="horz" lIns="91440" tIns="45720" rIns="91440" bIns="45720" numCol="3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GP2Y0A21</a:t>
            </a:r>
          </a:p>
          <a:p>
            <a:endParaRPr lang="es-ES" dirty="0"/>
          </a:p>
          <a:p>
            <a:r>
              <a:rPr lang="es-ES" dirty="0"/>
              <a:t>GP2Y0D340K</a:t>
            </a:r>
          </a:p>
          <a:p>
            <a:endParaRPr lang="es-ES" dirty="0"/>
          </a:p>
          <a:p>
            <a:r>
              <a:rPr lang="es-ES" dirty="0"/>
              <a:t>Led + fototransistor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5" y="3604150"/>
            <a:ext cx="2986028" cy="17115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07" y="3091443"/>
            <a:ext cx="2449977" cy="27369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1" r="40918"/>
          <a:stretch/>
        </p:blipFill>
        <p:spPr>
          <a:xfrm>
            <a:off x="7281322" y="3302645"/>
            <a:ext cx="2701235" cy="21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2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0" y="4408417"/>
            <a:ext cx="4091793" cy="23806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ENCODERS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80321" y="2336874"/>
            <a:ext cx="9613861" cy="45933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Ópticos</a:t>
            </a:r>
          </a:p>
          <a:p>
            <a:r>
              <a:rPr lang="es-ES" dirty="0"/>
              <a:t>De efecto Hall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58" y="3082429"/>
            <a:ext cx="2896773" cy="26519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98" y="2154547"/>
            <a:ext cx="2880213" cy="22825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49" y="2978537"/>
            <a:ext cx="2791265" cy="27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MICROCONTROLADOR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856901"/>
          </a:xfrm>
          <a:prstGeom prst="rect">
            <a:avLst/>
          </a:prstGeom>
        </p:spPr>
        <p:txBody>
          <a:bodyPr vert="horz" lIns="91440" tIns="45720" rIns="91440" bIns="45720" numCol="3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Arduino</a:t>
            </a:r>
            <a:endParaRPr lang="es-ES" dirty="0"/>
          </a:p>
          <a:p>
            <a:endParaRPr lang="es-ES" dirty="0"/>
          </a:p>
          <a:p>
            <a:r>
              <a:rPr lang="es-ES" dirty="0"/>
              <a:t>STM32F0 – F4</a:t>
            </a:r>
          </a:p>
          <a:p>
            <a:endParaRPr lang="es-ES" dirty="0"/>
          </a:p>
          <a:p>
            <a:r>
              <a:rPr lang="es-ES" dirty="0"/>
              <a:t>PIC / </a:t>
            </a:r>
            <a:r>
              <a:rPr lang="es-ES" dirty="0" err="1"/>
              <a:t>dsPIC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9" y="3327605"/>
            <a:ext cx="2770716" cy="223036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52" y="2765323"/>
            <a:ext cx="2351503" cy="36952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43" y="3140697"/>
            <a:ext cx="2965157" cy="29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40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COMUNICACIÓN INALÁMBRICA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Bluetooth HC-05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05" y="3135848"/>
            <a:ext cx="4514850" cy="27527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65" y="4032505"/>
            <a:ext cx="3525129" cy="21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Mecánica en un </a:t>
            </a:r>
            <a:r>
              <a:rPr lang="es-ES" dirty="0" err="1"/>
              <a:t>siguelíneas</a:t>
            </a:r>
            <a:endParaRPr lang="es-ES" dirty="0"/>
          </a:p>
          <a:p>
            <a:r>
              <a:rPr lang="es-ES" dirty="0"/>
              <a:t>Mecánica en un </a:t>
            </a:r>
            <a:r>
              <a:rPr lang="es-ES" dirty="0" err="1"/>
              <a:t>minisumo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3" b="16136"/>
          <a:stretch/>
        </p:blipFill>
        <p:spPr>
          <a:xfrm>
            <a:off x="6475130" y="2336873"/>
            <a:ext cx="3819052" cy="41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8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Dimensiones del </a:t>
            </a:r>
            <a:r>
              <a:rPr lang="es-ES" dirty="0" err="1"/>
              <a:t>siguelíneas</a:t>
            </a:r>
            <a:endParaRPr lang="es-ES" dirty="0"/>
          </a:p>
          <a:p>
            <a:r>
              <a:rPr lang="es-ES" dirty="0"/>
              <a:t>Peso y centro de masas</a:t>
            </a:r>
          </a:p>
          <a:p>
            <a:r>
              <a:rPr lang="es-ES" dirty="0"/>
              <a:t>Reductora de motores y diámetro de las ruedas</a:t>
            </a:r>
          </a:p>
          <a:p>
            <a:r>
              <a:rPr lang="es-ES" dirty="0"/>
              <a:t>Separación de sensores de línea</a:t>
            </a:r>
          </a:p>
          <a:p>
            <a:r>
              <a:rPr lang="es-ES" dirty="0"/>
              <a:t>Adherencia de las ruedas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20" y="3706837"/>
            <a:ext cx="4201551" cy="31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0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Dimensiones del </a:t>
            </a:r>
            <a:r>
              <a:rPr lang="es-ES" dirty="0" err="1"/>
              <a:t>siguelíneas</a:t>
            </a:r>
            <a:endParaRPr lang="es-ES" dirty="0"/>
          </a:p>
          <a:p>
            <a:pPr lvl="1"/>
            <a:r>
              <a:rPr lang="es-ES" dirty="0"/>
              <a:t>Distancia entre ruedas</a:t>
            </a:r>
          </a:p>
          <a:p>
            <a:pPr lvl="2"/>
            <a:r>
              <a:rPr lang="es-ES" dirty="0"/>
              <a:t>Relación de compromiso entre velocidad de respuesta y agarre en curva</a:t>
            </a:r>
          </a:p>
          <a:p>
            <a:pPr lvl="1"/>
            <a:r>
              <a:rPr lang="es-ES" dirty="0"/>
              <a:t>Distancia entre el eje motriz y los sensores de línea</a:t>
            </a:r>
          </a:p>
          <a:p>
            <a:pPr lvl="2"/>
            <a:r>
              <a:rPr lang="es-ES" dirty="0"/>
              <a:t>Relación de compromiso entre capacidad de respuesta y anticipación a las curvas</a:t>
            </a:r>
          </a:p>
          <a:p>
            <a:pPr lvl="1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99" y="4174588"/>
            <a:ext cx="3577883" cy="26834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4757"/>
          <a:stretch/>
        </p:blipFill>
        <p:spPr>
          <a:xfrm>
            <a:off x="1642925" y="4271484"/>
            <a:ext cx="4837388" cy="258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19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Peso</a:t>
            </a:r>
          </a:p>
          <a:p>
            <a:pPr lvl="1"/>
            <a:r>
              <a:rPr lang="es-ES" dirty="0"/>
              <a:t>Demasiado pesado: mayor consumo, más lento, mayor inercia y peor respuesta</a:t>
            </a:r>
          </a:p>
          <a:p>
            <a:pPr lvl="1"/>
            <a:r>
              <a:rPr lang="es-ES" dirty="0"/>
              <a:t>Demasiado ligero: poco agarre en curvas</a:t>
            </a:r>
          </a:p>
          <a:p>
            <a:r>
              <a:rPr lang="es-ES" dirty="0"/>
              <a:t>Centro de masas</a:t>
            </a:r>
          </a:p>
          <a:p>
            <a:pPr lvl="1"/>
            <a:r>
              <a:rPr lang="es-ES" dirty="0"/>
              <a:t>Demasiado adelantado: efecto péndulo en curvas</a:t>
            </a:r>
          </a:p>
          <a:p>
            <a:pPr lvl="1"/>
            <a:r>
              <a:rPr lang="es-ES" dirty="0"/>
              <a:t>Demasiado atrasado: caballito en aceleraciones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42" y="3457135"/>
            <a:ext cx="4256942" cy="31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86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735888" cy="3599316"/>
          </a:xfrm>
        </p:spPr>
        <p:txBody>
          <a:bodyPr>
            <a:normAutofit/>
          </a:bodyPr>
          <a:lstStyle/>
          <a:p>
            <a:r>
              <a:rPr lang="es-ES" dirty="0"/>
              <a:t>Reductora de motores y diámetro de las ruedas</a:t>
            </a:r>
          </a:p>
          <a:p>
            <a:pPr lvl="1"/>
            <a:r>
              <a:rPr lang="es-ES" dirty="0"/>
              <a:t>Mayor diámetro de rueda o menor reductora -&gt; Menos fuerza y más velocidad</a:t>
            </a:r>
          </a:p>
          <a:p>
            <a:pPr lvl="1"/>
            <a:r>
              <a:rPr lang="es-ES" dirty="0"/>
              <a:t>Menor diámetro de rueda o mayor reductora -&gt; Más fuerza y menos velocidad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4" y="3829470"/>
            <a:ext cx="9657541" cy="23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88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Separación de sensores de línea</a:t>
            </a:r>
          </a:p>
          <a:p>
            <a:pPr lvl="1"/>
            <a:r>
              <a:rPr lang="es-ES" dirty="0"/>
              <a:t>Depende de la altura de los sensores y la amplitud del haz del led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19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r="12502"/>
          <a:stretch/>
        </p:blipFill>
        <p:spPr>
          <a:xfrm>
            <a:off x="4390105" y="3344481"/>
            <a:ext cx="7493501" cy="30944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7" y="3411946"/>
            <a:ext cx="3699355" cy="29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Antes de comenzar…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Regla básica:</a:t>
            </a:r>
          </a:p>
          <a:p>
            <a:pPr lvl="1"/>
            <a:r>
              <a:rPr lang="es-ES" dirty="0"/>
              <a:t>Todo es posible con </a:t>
            </a:r>
            <a:r>
              <a:rPr lang="es-ES" dirty="0">
                <a:solidFill>
                  <a:srgbClr val="FFFF00"/>
                </a:solidFill>
              </a:rPr>
              <a:t>Internet</a:t>
            </a:r>
            <a:r>
              <a:rPr lang="es-ES" dirty="0"/>
              <a:t> e </a:t>
            </a:r>
            <a:r>
              <a:rPr lang="es-ES" dirty="0">
                <a:solidFill>
                  <a:srgbClr val="FFFF00"/>
                </a:solidFill>
              </a:rPr>
              <a:t>iniciativa</a:t>
            </a:r>
          </a:p>
          <a:p>
            <a:r>
              <a:rPr lang="es-ES" dirty="0"/>
              <a:t>Una regla no escrita:</a:t>
            </a:r>
          </a:p>
          <a:p>
            <a:pPr lvl="1"/>
            <a:r>
              <a:rPr lang="es-ES" dirty="0"/>
              <a:t>La ingeniería es </a:t>
            </a:r>
            <a:r>
              <a:rPr lang="es-ES" dirty="0">
                <a:solidFill>
                  <a:srgbClr val="FFFF00"/>
                </a:solidFill>
              </a:rPr>
              <a:t>“90% intuición, 10% ingeniería”</a:t>
            </a:r>
            <a:endParaRPr lang="es-ES" dirty="0"/>
          </a:p>
          <a:p>
            <a:r>
              <a:rPr lang="es-ES" dirty="0"/>
              <a:t>Un consejo:</a:t>
            </a:r>
          </a:p>
          <a:p>
            <a:pPr lvl="1"/>
            <a:r>
              <a:rPr lang="es-ES" dirty="0">
                <a:solidFill>
                  <a:srgbClr val="FFFF00"/>
                </a:solidFill>
              </a:rPr>
              <a:t>Basarse en el trabajo de los demás </a:t>
            </a:r>
            <a:r>
              <a:rPr lang="es-ES" dirty="0"/>
              <a:t>y evolucionarlo. Partir de cero implica invertir demasiado tiempo</a:t>
            </a:r>
          </a:p>
          <a:p>
            <a:r>
              <a:rPr lang="es-ES" dirty="0"/>
              <a:t>Para no desesperar:</a:t>
            </a:r>
          </a:p>
          <a:p>
            <a:pPr lvl="1"/>
            <a:r>
              <a:rPr lang="es-ES" dirty="0"/>
              <a:t>La robótica no es una ciencia exacta, todo son </a:t>
            </a:r>
            <a:r>
              <a:rPr lang="es-ES" dirty="0">
                <a:solidFill>
                  <a:srgbClr val="FFFF00"/>
                </a:solidFill>
              </a:rPr>
              <a:t>relaciones de compromiso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76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Adherencia de las ruedas</a:t>
            </a:r>
          </a:p>
          <a:p>
            <a:pPr lvl="1"/>
            <a:r>
              <a:rPr lang="es-ES" dirty="0"/>
              <a:t>Demasiado anchas o demasiados apoyos, hace perder adherencia</a:t>
            </a:r>
          </a:p>
          <a:p>
            <a:pPr lvl="1"/>
            <a:r>
              <a:rPr lang="es-ES" dirty="0"/>
              <a:t>Cuanto más blandas, mayor agarre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20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7296"/>
            <a:ext cx="4200939" cy="31507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39" y="3707296"/>
            <a:ext cx="4200939" cy="31507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1" y="3707296"/>
            <a:ext cx="4200939" cy="31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1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Distribución de motores</a:t>
            </a:r>
          </a:p>
          <a:p>
            <a:r>
              <a:rPr lang="es-ES" dirty="0"/>
              <a:t>Dimensiones del </a:t>
            </a:r>
            <a:r>
              <a:rPr lang="es-ES" dirty="0" err="1"/>
              <a:t>minisumo</a:t>
            </a:r>
            <a:endParaRPr lang="es-ES" dirty="0"/>
          </a:p>
          <a:p>
            <a:r>
              <a:rPr lang="es-ES" dirty="0"/>
              <a:t>Peso y centro de masas</a:t>
            </a:r>
          </a:p>
          <a:p>
            <a:r>
              <a:rPr lang="es-ES" dirty="0"/>
              <a:t>Reductora de motores y diámetro de las ruedas</a:t>
            </a:r>
          </a:p>
          <a:p>
            <a:r>
              <a:rPr lang="es-ES" dirty="0"/>
              <a:t>Colocación de sensores de distancia</a:t>
            </a:r>
          </a:p>
          <a:p>
            <a:r>
              <a:rPr lang="es-ES" dirty="0"/>
              <a:t>Colocación de sensores de suelo</a:t>
            </a:r>
          </a:p>
          <a:p>
            <a:r>
              <a:rPr lang="es-ES" dirty="0"/>
              <a:t>Adherencia de las ruedas</a:t>
            </a:r>
          </a:p>
          <a:p>
            <a:r>
              <a:rPr lang="es-ES" dirty="0"/>
              <a:t>Inclinación de la pala/cuchilla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21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r="32222"/>
          <a:stretch/>
        </p:blipFill>
        <p:spPr>
          <a:xfrm>
            <a:off x="7765774" y="2208310"/>
            <a:ext cx="3710610" cy="43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32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Distribución de motores</a:t>
            </a:r>
          </a:p>
          <a:p>
            <a:pPr lvl="1"/>
            <a:r>
              <a:rPr lang="es-ES" dirty="0"/>
              <a:t>¿2 o 4 motores?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31" y="3086672"/>
            <a:ext cx="4469632" cy="33522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4" y="3390896"/>
            <a:ext cx="4762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19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Dimensiones del </a:t>
            </a:r>
            <a:r>
              <a:rPr lang="es-ES" dirty="0" err="1"/>
              <a:t>minisumo</a:t>
            </a:r>
            <a:endParaRPr lang="es-ES" dirty="0"/>
          </a:p>
          <a:p>
            <a:pPr lvl="1"/>
            <a:r>
              <a:rPr lang="es-ES" dirty="0"/>
              <a:t>Distancia entre ruedas</a:t>
            </a:r>
          </a:p>
          <a:p>
            <a:pPr lvl="2"/>
            <a:r>
              <a:rPr lang="es-ES" dirty="0"/>
              <a:t>Pocas opciones… Robot de 10 cm de ancho máximo</a:t>
            </a:r>
          </a:p>
          <a:p>
            <a:pPr lvl="1"/>
            <a:r>
              <a:rPr lang="es-ES" dirty="0"/>
              <a:t>Distancia entre el eje motriz y la pala/cuchilla</a:t>
            </a:r>
          </a:p>
          <a:p>
            <a:pPr lvl="2"/>
            <a:r>
              <a:rPr lang="es-ES" dirty="0"/>
              <a:t>Pocas opciones… Robot de 10 cm de largo máximo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90" y="2954215"/>
            <a:ext cx="4163534" cy="31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01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Peso</a:t>
            </a:r>
          </a:p>
          <a:p>
            <a:pPr lvl="1"/>
            <a:r>
              <a:rPr lang="es-ES" dirty="0"/>
              <a:t>El máximo posible, 500 gr</a:t>
            </a:r>
          </a:p>
          <a:p>
            <a:r>
              <a:rPr lang="es-ES" dirty="0"/>
              <a:t>Centro de masas</a:t>
            </a:r>
          </a:p>
          <a:p>
            <a:pPr lvl="1"/>
            <a:r>
              <a:rPr lang="es-ES" dirty="0"/>
              <a:t>Cuanto más bajo, mejor</a:t>
            </a:r>
          </a:p>
          <a:p>
            <a:pPr lvl="1"/>
            <a:r>
              <a:rPr lang="es-ES" dirty="0"/>
              <a:t>Hacia las ruedas para ganar agarre</a:t>
            </a:r>
          </a:p>
          <a:p>
            <a:pPr lvl="1"/>
            <a:r>
              <a:rPr lang="es-ES" dirty="0"/>
              <a:t>Hacia la cuña para pasarla por debajo del contrario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24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9" r="18821"/>
          <a:stretch/>
        </p:blipFill>
        <p:spPr>
          <a:xfrm>
            <a:off x="7821003" y="2490580"/>
            <a:ext cx="3485527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8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934670" cy="3560344"/>
          </a:xfrm>
        </p:spPr>
        <p:txBody>
          <a:bodyPr>
            <a:normAutofit/>
          </a:bodyPr>
          <a:lstStyle/>
          <a:p>
            <a:r>
              <a:rPr lang="es-ES" dirty="0"/>
              <a:t>Reductora de motores y diámetro de las ruedas</a:t>
            </a:r>
          </a:p>
          <a:p>
            <a:pPr lvl="1"/>
            <a:r>
              <a:rPr lang="es-ES" dirty="0"/>
              <a:t>Mayor diámetro de rueda o menor reductora -&gt; Menos fuerza y más velocidad</a:t>
            </a:r>
          </a:p>
          <a:p>
            <a:pPr lvl="1"/>
            <a:r>
              <a:rPr lang="es-ES" dirty="0"/>
              <a:t>Menor diámetro de rueda o mayor reductora -&gt; Más fuerza y menos velocidad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9" y="3780279"/>
            <a:ext cx="5595718" cy="23289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81" y="3780279"/>
            <a:ext cx="5606025" cy="2328973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7465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Colocación de sensores de distancia</a:t>
            </a:r>
          </a:p>
          <a:p>
            <a:pPr lvl="1"/>
            <a:r>
              <a:rPr lang="es-ES" dirty="0"/>
              <a:t>Cuanto más espacio cubran, más posibilidades habrá de ver al oponente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26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37" y="3336938"/>
            <a:ext cx="47625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45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Colocación de sensores de suelo</a:t>
            </a:r>
          </a:p>
          <a:p>
            <a:pPr lvl="1"/>
            <a:r>
              <a:rPr lang="es-ES" dirty="0"/>
              <a:t>Dos delante para controlar el borde al avanzar</a:t>
            </a:r>
          </a:p>
          <a:p>
            <a:pPr lvl="1"/>
            <a:r>
              <a:rPr lang="es-ES" dirty="0"/>
              <a:t>Uno o dos detrás opcionales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27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6" b="39692"/>
          <a:stretch/>
        </p:blipFill>
        <p:spPr>
          <a:xfrm>
            <a:off x="7201947" y="3187668"/>
            <a:ext cx="4104583" cy="33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2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Adherencia de las ruedas</a:t>
            </a:r>
          </a:p>
          <a:p>
            <a:pPr lvl="1"/>
            <a:r>
              <a:rPr lang="es-ES" dirty="0"/>
              <a:t>Demasiado anchas o demasiados apoyos, hace perder adherencia</a:t>
            </a:r>
          </a:p>
          <a:p>
            <a:pPr lvl="1"/>
            <a:r>
              <a:rPr lang="es-ES" dirty="0"/>
              <a:t>Cuanto más blandas, mayor agarre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55" y="3807599"/>
            <a:ext cx="3508396" cy="26312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r="21546"/>
          <a:stretch/>
        </p:blipFill>
        <p:spPr>
          <a:xfrm rot="5400000">
            <a:off x="6740681" y="2897234"/>
            <a:ext cx="3510395" cy="42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1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5985522" cy="3599316"/>
          </a:xfrm>
        </p:spPr>
        <p:txBody>
          <a:bodyPr>
            <a:normAutofit/>
          </a:bodyPr>
          <a:lstStyle/>
          <a:p>
            <a:r>
              <a:rPr lang="es-ES" dirty="0"/>
              <a:t>Inclinación de la pala/cuchilla</a:t>
            </a:r>
          </a:p>
          <a:p>
            <a:pPr lvl="1"/>
            <a:r>
              <a:rPr lang="es-ES" dirty="0"/>
              <a:t>Demasiado inclinada, puede dañar el tatami</a:t>
            </a:r>
          </a:p>
          <a:p>
            <a:pPr lvl="1"/>
            <a:r>
              <a:rPr lang="es-ES" dirty="0"/>
              <a:t>Poco inclinada, fácil de evadir. El contrario pasaría su pala por debajo de nuestro robot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1" t="30275" r="18551" b="20404"/>
          <a:stretch/>
        </p:blipFill>
        <p:spPr>
          <a:xfrm>
            <a:off x="6780306" y="3220278"/>
            <a:ext cx="3949149" cy="300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19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Otro detalle…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32832"/>
          </a:xfrm>
        </p:spPr>
        <p:txBody>
          <a:bodyPr numCol="3">
            <a:normAutofit fontScale="85000" lnSpcReduction="10000"/>
          </a:bodyPr>
          <a:lstStyle/>
          <a:p>
            <a:r>
              <a:rPr lang="es-ES" dirty="0"/>
              <a:t>Esto es un robot</a:t>
            </a:r>
          </a:p>
          <a:p>
            <a:r>
              <a:rPr lang="es-ES" dirty="0"/>
              <a:t>Esto no es un robot</a:t>
            </a:r>
          </a:p>
          <a:p>
            <a:r>
              <a:rPr lang="es-ES" dirty="0"/>
              <a:t>Este es mi gato, Batman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r="14782"/>
          <a:stretch/>
        </p:blipFill>
        <p:spPr>
          <a:xfrm>
            <a:off x="7198620" y="2769704"/>
            <a:ext cx="3707920" cy="39160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11" y="2769705"/>
            <a:ext cx="2629751" cy="39457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4" y="2769705"/>
            <a:ext cx="2939952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6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SOFTWARE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Algoritmos para seguimiento de líneas o paredes</a:t>
            </a:r>
          </a:p>
          <a:p>
            <a:r>
              <a:rPr lang="es-ES" dirty="0"/>
              <a:t>¿Qué es un PID?</a:t>
            </a:r>
          </a:p>
          <a:p>
            <a:r>
              <a:rPr lang="es-ES" dirty="0"/>
              <a:t>Aplicaciones prácticas de un PID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30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58" y="3021495"/>
            <a:ext cx="5239027" cy="39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44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ALGORITMOS PARA SEGUIMIENTO DE LÍNEAS O PAREDES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PID</a:t>
            </a:r>
          </a:p>
          <a:p>
            <a:r>
              <a:rPr lang="es-ES" dirty="0"/>
              <a:t>Control borroso</a:t>
            </a:r>
          </a:p>
          <a:p>
            <a:r>
              <a:rPr lang="es-ES" dirty="0"/>
              <a:t>Filtros de partículas</a:t>
            </a:r>
          </a:p>
          <a:p>
            <a:r>
              <a:rPr lang="es-ES" dirty="0"/>
              <a:t>Algoritmos genéticos</a:t>
            </a:r>
          </a:p>
          <a:p>
            <a:r>
              <a:rPr lang="es-ES" dirty="0"/>
              <a:t>…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31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54" y="3084047"/>
            <a:ext cx="5175931" cy="233201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81399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¿QUÉ ES UN PID?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832583" cy="3599316"/>
          </a:xfrm>
        </p:spPr>
        <p:txBody>
          <a:bodyPr>
            <a:normAutofit/>
          </a:bodyPr>
          <a:lstStyle/>
          <a:p>
            <a:r>
              <a:rPr lang="es-ES" dirty="0"/>
              <a:t>Proporcional</a:t>
            </a:r>
          </a:p>
          <a:p>
            <a:pPr lvl="1"/>
            <a:r>
              <a:rPr lang="es-ES" dirty="0"/>
              <a:t>Detecta el error de posición</a:t>
            </a:r>
          </a:p>
          <a:p>
            <a:r>
              <a:rPr lang="es-ES" dirty="0"/>
              <a:t>Integral</a:t>
            </a:r>
          </a:p>
          <a:p>
            <a:pPr lvl="1"/>
            <a:r>
              <a:rPr lang="es-ES" dirty="0"/>
              <a:t>Detecta el error acumulado</a:t>
            </a:r>
          </a:p>
          <a:p>
            <a:r>
              <a:rPr lang="es-ES" dirty="0"/>
              <a:t>Derivativo</a:t>
            </a:r>
          </a:p>
          <a:p>
            <a:pPr lvl="1"/>
            <a:r>
              <a:rPr lang="es-ES" dirty="0"/>
              <a:t>Detecta la variación del error de posición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32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88" y="2868124"/>
            <a:ext cx="5133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9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APLICACIÓN PRÁCTICA DE UN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Proporcional = posición – </a:t>
            </a:r>
            <a:r>
              <a:rPr lang="es-ES" dirty="0" err="1"/>
              <a:t>posición_central</a:t>
            </a:r>
            <a:endParaRPr lang="es-ES" dirty="0"/>
          </a:p>
          <a:p>
            <a:r>
              <a:rPr lang="es-ES" dirty="0"/>
              <a:t>Integral = integral + proporcional</a:t>
            </a:r>
          </a:p>
          <a:p>
            <a:pPr lvl="1"/>
            <a:r>
              <a:rPr lang="es-ES" dirty="0"/>
              <a:t>Saturar integral para no hacer inestable el algoritmo</a:t>
            </a:r>
          </a:p>
          <a:p>
            <a:r>
              <a:rPr lang="es-ES" dirty="0"/>
              <a:t>Derivativo = proporcional – </a:t>
            </a:r>
            <a:r>
              <a:rPr lang="es-ES" dirty="0" err="1"/>
              <a:t>proporcional_anterior</a:t>
            </a:r>
            <a:endParaRPr lang="es-ES" dirty="0"/>
          </a:p>
          <a:p>
            <a:pPr lvl="1"/>
            <a:r>
              <a:rPr lang="es-ES" dirty="0"/>
              <a:t>Actualizar </a:t>
            </a:r>
            <a:r>
              <a:rPr lang="es-ES" dirty="0" err="1"/>
              <a:t>proporcional_anterior</a:t>
            </a:r>
            <a:r>
              <a:rPr lang="es-ES" dirty="0"/>
              <a:t> = proporcional</a:t>
            </a:r>
          </a:p>
          <a:p>
            <a:r>
              <a:rPr lang="es-ES" dirty="0"/>
              <a:t>Error = </a:t>
            </a:r>
            <a:r>
              <a:rPr lang="es-ES" dirty="0" err="1"/>
              <a:t>kp</a:t>
            </a:r>
            <a:r>
              <a:rPr lang="es-ES" dirty="0"/>
              <a:t> * proporcional + </a:t>
            </a:r>
            <a:r>
              <a:rPr lang="es-ES" dirty="0" err="1"/>
              <a:t>ki</a:t>
            </a:r>
            <a:r>
              <a:rPr lang="es-ES" dirty="0"/>
              <a:t> * integral + </a:t>
            </a:r>
            <a:r>
              <a:rPr lang="es-ES" dirty="0" err="1"/>
              <a:t>kd</a:t>
            </a:r>
            <a:r>
              <a:rPr lang="es-ES" dirty="0"/>
              <a:t> * derivativo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33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6" y="2994514"/>
            <a:ext cx="3329354" cy="26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29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r>
              <a:rPr lang="es-ES" dirty="0"/>
              <a:t>GitHub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</a:t>
            </a:r>
            <a:r>
              <a:rPr lang="es-ES" dirty="0" err="1"/>
              <a:t>supernudo</a:t>
            </a:r>
            <a:endParaRPr lang="es-ES" dirty="0"/>
          </a:p>
          <a:p>
            <a:pPr lvl="2"/>
            <a:r>
              <a:rPr lang="es-ES" dirty="0"/>
              <a:t>TFC</a:t>
            </a:r>
          </a:p>
          <a:p>
            <a:pPr lvl="1"/>
            <a:r>
              <a:rPr lang="es-ES" dirty="0"/>
              <a:t>Rubén Espino: </a:t>
            </a:r>
            <a:r>
              <a:rPr lang="es-ES" dirty="0" err="1"/>
              <a:t>Resaj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 err="1"/>
              <a:t>JavierIH</a:t>
            </a:r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Puma </a:t>
            </a:r>
            <a:r>
              <a:rPr lang="es-ES" dirty="0" err="1"/>
              <a:t>Pride</a:t>
            </a:r>
            <a:r>
              <a:rPr lang="es-ES" dirty="0"/>
              <a:t>: puma-</a:t>
            </a:r>
            <a:r>
              <a:rPr lang="es-ES" dirty="0" err="1"/>
              <a:t>pride</a:t>
            </a:r>
            <a:endParaRPr lang="es-ES" dirty="0"/>
          </a:p>
          <a:p>
            <a:pPr lvl="1"/>
            <a:r>
              <a:rPr lang="es-ES" dirty="0" err="1"/>
              <a:t>EuRobotics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r>
              <a:rPr lang="es-ES" dirty="0"/>
              <a:t>: </a:t>
            </a:r>
            <a:r>
              <a:rPr lang="es-ES" dirty="0" err="1"/>
              <a:t>eurobotics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RESUMIENDO EN 4 IES…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Para hacer un robot de competición, hace falta:</a:t>
            </a:r>
          </a:p>
          <a:p>
            <a:pPr lvl="1"/>
            <a:r>
              <a:rPr lang="es-ES" sz="2800" dirty="0">
                <a:solidFill>
                  <a:srgbClr val="FFFF00"/>
                </a:solidFill>
              </a:rPr>
              <a:t>Internet</a:t>
            </a:r>
          </a:p>
          <a:p>
            <a:pPr lvl="1"/>
            <a:r>
              <a:rPr lang="es-ES" sz="2800" dirty="0">
                <a:solidFill>
                  <a:srgbClr val="FFFF00"/>
                </a:solidFill>
              </a:rPr>
              <a:t>Investigación</a:t>
            </a:r>
          </a:p>
          <a:p>
            <a:pPr lvl="1"/>
            <a:r>
              <a:rPr lang="es-ES" sz="2800" dirty="0">
                <a:solidFill>
                  <a:srgbClr val="FFFF00"/>
                </a:solidFill>
              </a:rPr>
              <a:t>Intuición</a:t>
            </a:r>
          </a:p>
          <a:p>
            <a:pPr lvl="1"/>
            <a:r>
              <a:rPr lang="es-ES" sz="2800" dirty="0">
                <a:solidFill>
                  <a:srgbClr val="FFFF00"/>
                </a:solidFill>
              </a:rPr>
              <a:t>Iniciativa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35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3047998"/>
            <a:ext cx="4691270" cy="351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36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093845" y="2491409"/>
            <a:ext cx="82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r="54638" b="1133"/>
          <a:stretch/>
        </p:blipFill>
        <p:spPr>
          <a:xfrm>
            <a:off x="4111487" y="3379304"/>
            <a:ext cx="3110948" cy="29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Hardware</a:t>
            </a:r>
          </a:p>
          <a:p>
            <a:r>
              <a:rPr lang="es-ES" dirty="0"/>
              <a:t>Mecánica</a:t>
            </a:r>
          </a:p>
          <a:p>
            <a:r>
              <a:rPr lang="es-ES" dirty="0"/>
              <a:t>Software</a:t>
            </a:r>
          </a:p>
          <a:p>
            <a:r>
              <a:rPr lang="es-ES" dirty="0"/>
              <a:t>Referencias bibliográficas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7" b="6317"/>
          <a:stretch/>
        </p:blipFill>
        <p:spPr>
          <a:xfrm>
            <a:off x="5969275" y="2173357"/>
            <a:ext cx="4169465" cy="45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4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HARDWARE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Motores</a:t>
            </a:r>
          </a:p>
          <a:p>
            <a:r>
              <a:rPr lang="es-ES" dirty="0"/>
              <a:t>Drivers de motores</a:t>
            </a:r>
          </a:p>
          <a:p>
            <a:r>
              <a:rPr lang="es-ES" dirty="0"/>
              <a:t>Baterías</a:t>
            </a:r>
          </a:p>
          <a:p>
            <a:r>
              <a:rPr lang="es-ES" dirty="0"/>
              <a:t>Sensores</a:t>
            </a:r>
          </a:p>
          <a:p>
            <a:pPr lvl="1"/>
            <a:r>
              <a:rPr lang="es-ES" dirty="0"/>
              <a:t>de línea/suelo</a:t>
            </a:r>
          </a:p>
          <a:p>
            <a:pPr lvl="1"/>
            <a:r>
              <a:rPr lang="es-ES" dirty="0"/>
              <a:t>de distancia</a:t>
            </a:r>
          </a:p>
          <a:p>
            <a:pPr lvl="1"/>
            <a:r>
              <a:rPr lang="es-ES" dirty="0" err="1"/>
              <a:t>encoders</a:t>
            </a:r>
            <a:endParaRPr lang="es-ES" dirty="0"/>
          </a:p>
          <a:p>
            <a:r>
              <a:rPr lang="es-ES" dirty="0"/>
              <a:t>Microcontrolador</a:t>
            </a:r>
          </a:p>
          <a:p>
            <a:r>
              <a:rPr lang="es-ES" dirty="0"/>
              <a:t>Comunicación inalámbrica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7" t="17971" r="25265" b="17874"/>
          <a:stretch/>
        </p:blipFill>
        <p:spPr>
          <a:xfrm>
            <a:off x="6502012" y="2630741"/>
            <a:ext cx="4227443" cy="35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MOTORES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067149"/>
            <a:ext cx="3362225" cy="2689781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" y="2426650"/>
            <a:ext cx="4703730" cy="19912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606" y="2280771"/>
            <a:ext cx="3048000" cy="2286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606" y="4295543"/>
            <a:ext cx="3048000" cy="22860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62708" y="2110154"/>
            <a:ext cx="460013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28" y="4398456"/>
            <a:ext cx="3448678" cy="230568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938576" y="2505234"/>
            <a:ext cx="3883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Velocidad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Fuerza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Tamaño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Tensión de alimentación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Corriente que consume</a:t>
            </a:r>
          </a:p>
        </p:txBody>
      </p:sp>
    </p:spTree>
    <p:extLst>
      <p:ext uri="{BB962C8B-B14F-4D97-AF65-F5344CB8AC3E}">
        <p14:creationId xmlns:p14="http://schemas.microsoft.com/office/powerpoint/2010/main" val="390593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DRIVERS DE MOTORES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73" y="4890774"/>
            <a:ext cx="2325275" cy="1860220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621295"/>
            <a:ext cx="2515652" cy="214144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0321" y="2208308"/>
            <a:ext cx="35250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Tipo de transistores (bipolar, MOSFET…)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Tensión de alimentación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Tensión lógica de entrada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Corriente máxima de salida en continua y en 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Frecuencia máxima de PWM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Número de canales por driver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25" y="2251028"/>
            <a:ext cx="5321063" cy="263974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844209" y="5088835"/>
            <a:ext cx="5261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PWM para controlar el motor con señal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Aplicar una PWM de alta frecuencia equivale a aplicar el valor medio de señal de la PWM</a:t>
            </a:r>
          </a:p>
        </p:txBody>
      </p:sp>
    </p:spTree>
    <p:extLst>
      <p:ext uri="{BB962C8B-B14F-4D97-AF65-F5344CB8AC3E}">
        <p14:creationId xmlns:p14="http://schemas.microsoft.com/office/powerpoint/2010/main" val="337062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BATERÍAS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7296061" cy="3599316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s-ES_tradnl" altLang="es-ES" sz="1800" kern="0" dirty="0"/>
              <a:t>Baterías </a:t>
            </a:r>
            <a:r>
              <a:rPr lang="es-ES_tradnl" altLang="es-ES" sz="1800" kern="0" dirty="0" err="1"/>
              <a:t>Lipo</a:t>
            </a:r>
            <a:endParaRPr lang="es-ES_tradnl" altLang="es-ES" sz="1800" kern="0" dirty="0"/>
          </a:p>
          <a:p>
            <a:pPr>
              <a:defRPr/>
            </a:pPr>
            <a:r>
              <a:rPr lang="es-ES_tradnl" altLang="es-ES" sz="1800" kern="0" dirty="0"/>
              <a:t>Alta capacidad de descarga</a:t>
            </a:r>
          </a:p>
          <a:p>
            <a:pPr>
              <a:defRPr/>
            </a:pPr>
            <a:r>
              <a:rPr lang="es-ES_tradnl" altLang="es-ES" sz="1800" kern="0" dirty="0"/>
              <a:t>Son peligrosas. No cortocircuitar ni golpear</a:t>
            </a:r>
          </a:p>
          <a:p>
            <a:pPr>
              <a:defRPr/>
            </a:pPr>
            <a:r>
              <a:rPr lang="es-ES_tradnl" altLang="es-ES" sz="1800" kern="0" dirty="0"/>
              <a:t>Celdas de 3,7V (llegan a 4,2V), no deben bajar de 3V</a:t>
            </a:r>
          </a:p>
          <a:p>
            <a:pPr>
              <a:defRPr/>
            </a:pPr>
            <a:r>
              <a:rPr lang="es-ES_tradnl" altLang="es-ES" sz="1800" kern="0" dirty="0"/>
              <a:t>Carga balanceada</a:t>
            </a:r>
          </a:p>
          <a:p>
            <a:pPr>
              <a:defRPr/>
            </a:pPr>
            <a:r>
              <a:rPr lang="es-ES_tradnl" altLang="es-ES" sz="1800" kern="0" dirty="0"/>
              <a:t>Relación de compromiso entre el peso de la batería (o peso total del robot) y la autonomía</a:t>
            </a:r>
          </a:p>
          <a:p>
            <a:pPr lvl="1">
              <a:defRPr/>
            </a:pPr>
            <a:r>
              <a:rPr lang="es-ES_tradnl" altLang="es-ES" sz="1800" kern="0" dirty="0"/>
              <a:t>2200 </a:t>
            </a:r>
            <a:r>
              <a:rPr lang="es-ES_tradnl" altLang="es-ES" sz="1800" kern="0" dirty="0" err="1"/>
              <a:t>mAh</a:t>
            </a:r>
            <a:r>
              <a:rPr lang="es-ES_tradnl" altLang="es-ES" sz="1800" kern="0" dirty="0"/>
              <a:t> * 25 C = 55 A (en continua)</a:t>
            </a:r>
          </a:p>
          <a:p>
            <a:pPr lvl="1">
              <a:defRPr/>
            </a:pPr>
            <a:r>
              <a:rPr lang="es-ES_tradnl" altLang="es-ES" sz="1800" kern="0" dirty="0"/>
              <a:t>2200 </a:t>
            </a:r>
            <a:r>
              <a:rPr lang="es-ES_tradnl" altLang="es-ES" sz="1800" kern="0" dirty="0" err="1"/>
              <a:t>mAh</a:t>
            </a:r>
            <a:r>
              <a:rPr lang="es-ES_tradnl" altLang="es-ES" sz="1800" kern="0" dirty="0"/>
              <a:t> * 50 C = 110 A (en pico)</a:t>
            </a:r>
          </a:p>
          <a:p>
            <a:pPr lvl="1">
              <a:defRPr/>
            </a:pPr>
            <a:r>
              <a:rPr lang="es-ES_tradnl" altLang="es-ES" sz="1800" kern="0" dirty="0"/>
              <a:t>60 min / 25 C = 2 min 24 s (a corriente máxima en continua)</a:t>
            </a:r>
          </a:p>
          <a:p>
            <a:pPr lvl="1">
              <a:defRPr/>
            </a:pPr>
            <a:r>
              <a:rPr lang="es-ES_tradnl" altLang="es-ES" sz="1800" kern="0" dirty="0"/>
              <a:t>Ejemplo a 5 A: (2 min 24 s) * 55 A / 5 A = 26 min 24 s</a:t>
            </a:r>
          </a:p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7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 b="19550"/>
          <a:stretch>
            <a:fillRect/>
          </a:stretch>
        </p:blipFill>
        <p:spPr bwMode="auto">
          <a:xfrm>
            <a:off x="7765774" y="2035080"/>
            <a:ext cx="4295930" cy="225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717" y="4289896"/>
            <a:ext cx="3752044" cy="2565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SENSORES DE LÍNEA/SUELO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4"/>
            <a:ext cx="9613861" cy="509076"/>
          </a:xfrm>
        </p:spPr>
        <p:txBody>
          <a:bodyPr numCol="3">
            <a:normAutofit/>
          </a:bodyPr>
          <a:lstStyle/>
          <a:p>
            <a:r>
              <a:rPr lang="es-ES" dirty="0"/>
              <a:t>CNY70</a:t>
            </a:r>
          </a:p>
          <a:p>
            <a:r>
              <a:rPr lang="es-ES" dirty="0"/>
              <a:t>QRE1113</a:t>
            </a:r>
          </a:p>
          <a:p>
            <a:r>
              <a:rPr lang="es-ES" dirty="0"/>
              <a:t>QRE1114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7" y="5100807"/>
            <a:ext cx="2525155" cy="1568908"/>
          </a:xfrm>
          <a:prstGeom prst="rect">
            <a:avLst/>
          </a:prstGeom>
          <a:solidFill>
            <a:schemeClr val="tx1">
              <a:tint val="75000"/>
            </a:schemeClr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915" y="2855799"/>
            <a:ext cx="2033251" cy="30294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855799"/>
            <a:ext cx="2346029" cy="20663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7025" r="21337" b="6765"/>
          <a:stretch/>
        </p:blipFill>
        <p:spPr>
          <a:xfrm>
            <a:off x="3723859" y="3193774"/>
            <a:ext cx="2186609" cy="19757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35" y="3193774"/>
            <a:ext cx="2000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5058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414</TotalTime>
  <Words>1021</Words>
  <Application>Microsoft Office PowerPoint</Application>
  <PresentationFormat>Panorámica</PresentationFormat>
  <Paragraphs>243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</vt:lpstr>
      <vt:lpstr>Calibri</vt:lpstr>
      <vt:lpstr>Robotaur Academy Italic</vt:lpstr>
      <vt:lpstr>Trebuchet MS</vt:lpstr>
      <vt:lpstr>Wingdings</vt:lpstr>
      <vt:lpstr>Berlín</vt:lpstr>
      <vt:lpstr>Robótica de competición</vt:lpstr>
      <vt:lpstr>Antes de comenzar…</vt:lpstr>
      <vt:lpstr>Otro detalle…</vt:lpstr>
      <vt:lpstr>ÍNDICE</vt:lpstr>
      <vt:lpstr>HARDWARE</vt:lpstr>
      <vt:lpstr>MOTORES</vt:lpstr>
      <vt:lpstr>DRIVERS DE MOTORES</vt:lpstr>
      <vt:lpstr>BATERÍAS</vt:lpstr>
      <vt:lpstr>SENSORES DE LÍNEA/SUELO</vt:lpstr>
      <vt:lpstr>SENSORES DE DISTANCIA</vt:lpstr>
      <vt:lpstr>ENCODERS</vt:lpstr>
      <vt:lpstr>MICROCONTROLADOR</vt:lpstr>
      <vt:lpstr>COMUNICACIÓN INALÁMBRICA</vt:lpstr>
      <vt:lpstr>MECÁNICA</vt:lpstr>
      <vt:lpstr>MECÁNICA EN UN SIGUELÍNEAS</vt:lpstr>
      <vt:lpstr>MECÁNICA EN UN SIGUELÍNEAS</vt:lpstr>
      <vt:lpstr>MECÁNICA EN UN SIGUELÍNEAS</vt:lpstr>
      <vt:lpstr>MECÁNICA EN UN SIGUELÍNEAS</vt:lpstr>
      <vt:lpstr>MECÁNICA EN UN SIGUELÍNEAS</vt:lpstr>
      <vt:lpstr>MECÁNICA EN UN SIGUELÍNEAS</vt:lpstr>
      <vt:lpstr>MECÁNICA EN UN MINISUMO</vt:lpstr>
      <vt:lpstr>MECÁNICA EN UN MINISUMO</vt:lpstr>
      <vt:lpstr>MECÁNICA EN UN MINISUMO</vt:lpstr>
      <vt:lpstr>MECÁNICA EN UN MINISUMO</vt:lpstr>
      <vt:lpstr>MECÁNICA EN UN MINISUMO</vt:lpstr>
      <vt:lpstr>MECÁNICA EN UN MINISUMO</vt:lpstr>
      <vt:lpstr>MECÁNICA EN UN MINISUMO</vt:lpstr>
      <vt:lpstr>MECÁNICA EN UN MINISUMO</vt:lpstr>
      <vt:lpstr>MECÁNICA EN UN MINISUMO</vt:lpstr>
      <vt:lpstr>SOFTWARE</vt:lpstr>
      <vt:lpstr>ALGORITMOS PARA SEGUIMIENTO DE LÍNEAS O PAREDES</vt:lpstr>
      <vt:lpstr>¿QUÉ ES UN PID?</vt:lpstr>
      <vt:lpstr>APLICACIÓN PRÁCTICA DE UN PID</vt:lpstr>
      <vt:lpstr>REFERENCIAS</vt:lpstr>
      <vt:lpstr>RESUMIENDO EN 4 IES…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ruben_espino@hotmail.com</cp:lastModifiedBy>
  <cp:revision>46</cp:revision>
  <dcterms:created xsi:type="dcterms:W3CDTF">2016-11-04T09:25:46Z</dcterms:created>
  <dcterms:modified xsi:type="dcterms:W3CDTF">2016-11-10T00:45:04Z</dcterms:modified>
</cp:coreProperties>
</file>